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79" r:id="rId4"/>
    <p:sldId id="381" r:id="rId5"/>
    <p:sldId id="320" r:id="rId6"/>
    <p:sldId id="383" r:id="rId7"/>
    <p:sldId id="382" r:id="rId8"/>
    <p:sldId id="384" r:id="rId9"/>
    <p:sldId id="386" r:id="rId10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80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48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154083" y="219979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99803" y="374315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020" y="719357"/>
            <a:ext cx="2885684" cy="961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Date Placeholder 6"/>
          <p:cNvSpPr>
            <a:spLocks noGrp="1"/>
          </p:cNvSpPr>
          <p:nvPr>
            <p:ph type="dt" sz="half" idx="2"/>
          </p:nvPr>
        </p:nvSpPr>
        <p:spPr>
          <a:xfrm>
            <a:off x="9629789" y="6471018"/>
            <a:ext cx="2472271" cy="365125"/>
          </a:xfrm>
          <a:prstGeom prst="rect">
            <a:avLst/>
          </a:prstGeom>
        </p:spPr>
        <p:txBody>
          <a:bodyPr/>
          <a:lstStyle>
            <a:lvl1pPr algn="r">
              <a:defRPr sz="1800"/>
            </a:lvl1pPr>
          </a:lstStyle>
          <a:p>
            <a:fld id="{458D3472-3039-4CDA-A65E-A999B6CCF95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25" name="Confidential"/>
          <p:cNvSpPr txBox="1"/>
          <p:nvPr userDrawn="1"/>
        </p:nvSpPr>
        <p:spPr>
          <a:xfrm>
            <a:off x="89939" y="6471017"/>
            <a:ext cx="9893815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8"/>
                    <a:lumOff val="-16318"/>
                  </a:schemeClr>
                </a:solidFill>
              </a:defRPr>
            </a:lvl1pPr>
          </a:lstStyle>
          <a:p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517672"/>
            <a:ext cx="12188825" cy="34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48360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90855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56181" y="255838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56190" y="978538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56181" y="1015189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fidential"/>
          <p:cNvSpPr txBox="1"/>
          <p:nvPr userDrawn="1"/>
        </p:nvSpPr>
        <p:spPr>
          <a:xfrm>
            <a:off x="0" y="6517672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8"/>
                    <a:lumOff val="-16318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8"/>
                    <a:lumOff val="-16318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53531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6181" y="166045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6190" y="838575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56181" y="875226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8"/>
                    <a:lumOff val="-16318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ctr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6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.jpeg"/><Relationship Id="rId3" Type="http://schemas.openxmlformats.org/officeDocument/2006/relationships/tags" Target="../tags/tag6.xml"/><Relationship Id="rId2" Type="http://schemas.openxmlformats.org/officeDocument/2006/relationships/image" Target="../media/image4.png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../media/image9.png"/><Relationship Id="rId6" Type="http://schemas.openxmlformats.org/officeDocument/2006/relationships/tags" Target="../tags/tag11.xml"/><Relationship Id="rId5" Type="http://schemas.openxmlformats.org/officeDocument/2006/relationships/image" Target="../media/image8.png"/><Relationship Id="rId4" Type="http://schemas.openxmlformats.org/officeDocument/2006/relationships/tags" Target="../tags/tag10.xml"/><Relationship Id="rId3" Type="http://schemas.openxmlformats.org/officeDocument/2006/relationships/image" Target="../media/image7.png"/><Relationship Id="rId2" Type="http://schemas.openxmlformats.org/officeDocument/2006/relationships/tags" Target="../tags/tag9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../media/image11.png"/><Relationship Id="rId3" Type="http://schemas.openxmlformats.org/officeDocument/2006/relationships/tags" Target="../tags/tag15.xml"/><Relationship Id="rId2" Type="http://schemas.openxmlformats.org/officeDocument/2006/relationships/image" Target="../media/image10.png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image" Target="../media/image12.png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image" Target="../media/image14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13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15.png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AWB</a:t>
            </a:r>
            <a:r>
              <a:rPr lang="zh-CN" altLang="en-US" sz="3600" dirty="0"/>
              <a:t>算法</a:t>
            </a:r>
            <a:r>
              <a:rPr lang="en-US" altLang="zh-CN" sz="3600" dirty="0"/>
              <a:t>-v0.1</a:t>
            </a:r>
            <a:endParaRPr lang="en-US" altLang="zh-C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641493" y="3897441"/>
            <a:ext cx="15709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邹卓良</a:t>
            </a:r>
            <a:endParaRPr lang="en-US" sz="2400" dirty="0"/>
          </a:p>
          <a:p>
            <a:pPr algn="r"/>
            <a:r>
              <a:rPr lang="en-US" sz="2400" dirty="0"/>
              <a:t>2023.07.25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基本假设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63700" y="2663190"/>
            <a:ext cx="2724785" cy="203517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4555490" y="3751580"/>
            <a:ext cx="37528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2"/>
          <p:cNvSpPr txBox="1"/>
          <p:nvPr>
            <p:custDataLst>
              <p:tags r:id="rId3"/>
            </p:custDataLst>
          </p:nvPr>
        </p:nvSpPr>
        <p:spPr>
          <a:xfrm>
            <a:off x="2276763" y="4754056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dirty="0"/>
              <a:t>灰度世界假设</a:t>
            </a:r>
            <a:endParaRPr lang="zh-CN" altLang="en-US" sz="1600" dirty="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6319" r="29656"/>
          <a:stretch>
            <a:fillRect/>
          </a:stretch>
        </p:blipFill>
        <p:spPr>
          <a:xfrm>
            <a:off x="8540115" y="1455420"/>
            <a:ext cx="2219960" cy="44824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0988" b="8873"/>
          <a:stretch>
            <a:fillRect/>
          </a:stretch>
        </p:blipFill>
        <p:spPr>
          <a:xfrm>
            <a:off x="5045710" y="2451735"/>
            <a:ext cx="2837815" cy="230251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 flipV="1">
            <a:off x="7886700" y="3748405"/>
            <a:ext cx="37528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AWB</a:t>
            </a:r>
            <a:r>
              <a:rPr lang="zh-CN" altLang="en-US">
                <a:sym typeface="+mn-ea"/>
              </a:rPr>
              <a:t>过程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795770" y="1340485"/>
            <a:ext cx="284988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区间定义及边界</a:t>
            </a:r>
            <a:r>
              <a:rPr lang="en-US" altLang="zh-CN" sz="1400"/>
              <a:t>()</a:t>
            </a:r>
            <a:endParaRPr lang="zh-CN" altLang="en-US" sz="1400"/>
          </a:p>
          <a:p>
            <a:r>
              <a:rPr lang="zh-CN" altLang="en-US" sz="1400"/>
              <a:t>1.灰区间Gray</a:t>
            </a:r>
            <a:endParaRPr lang="zh-CN" altLang="en-US" sz="1400"/>
          </a:p>
          <a:p>
            <a:r>
              <a:rPr lang="zh-CN" altLang="en-US" sz="1400"/>
              <a:t>2.黄区间Yellow</a:t>
            </a:r>
            <a:endParaRPr lang="zh-CN" altLang="en-US" sz="1400"/>
          </a:p>
          <a:p>
            <a:r>
              <a:rPr lang="zh-CN" altLang="en-US" sz="1400"/>
              <a:t>3.蓝区间Blue</a:t>
            </a:r>
            <a:endParaRPr lang="zh-CN" altLang="en-US" sz="1400"/>
          </a:p>
          <a:p>
            <a:r>
              <a:rPr lang="zh-CN" altLang="en-US" sz="1400"/>
              <a:t>4.绿区间Green</a:t>
            </a:r>
            <a:endParaRPr lang="zh-CN" altLang="en-US" sz="1400"/>
          </a:p>
          <a:p>
            <a:r>
              <a:rPr lang="zh-CN" altLang="en-US" sz="1400"/>
              <a:t>5.紫区间Purple</a:t>
            </a:r>
            <a:endParaRPr lang="zh-CN" altLang="en-US" sz="1400"/>
          </a:p>
          <a:p>
            <a:r>
              <a:rPr lang="zh-CN" altLang="en-US" sz="1400"/>
              <a:t>6.奇异区间Outlier</a:t>
            </a:r>
            <a:endParaRPr lang="zh-CN" altLang="en-US" sz="1400"/>
          </a:p>
          <a:p>
            <a:r>
              <a:rPr lang="zh-CN" altLang="en-US" sz="1400"/>
              <a:t>7.可定制区间及过渡区间Custom X 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2700020" y="1340485"/>
            <a:ext cx="355092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参考标定点</a:t>
            </a:r>
            <a:r>
              <a:rPr lang="en-US" altLang="zh-CN" sz="1400"/>
              <a:t>(</a:t>
            </a:r>
            <a:r>
              <a:rPr lang="zh-CN" altLang="en-US" sz="1400"/>
              <a:t>点多精度高</a:t>
            </a:r>
            <a:r>
              <a:rPr lang="en-US" altLang="zh-CN" sz="1400"/>
              <a:t>)</a:t>
            </a:r>
            <a:endParaRPr lang="zh-CN" altLang="en-US" sz="1400"/>
          </a:p>
          <a:p>
            <a:r>
              <a:rPr lang="zh-CN" altLang="en-US" sz="1400"/>
              <a:t>"8000k"</a:t>
            </a:r>
            <a:endParaRPr lang="zh-CN" altLang="en-US" sz="1400"/>
          </a:p>
          <a:p>
            <a:r>
              <a:rPr lang="zh-CN" altLang="en-US" sz="1400"/>
              <a:t>&lt;whitePoint&gt;2.476,1.255&lt;/whitePoint&gt;</a:t>
            </a:r>
            <a:endParaRPr lang="zh-CN" altLang="en-US" sz="1400"/>
          </a:p>
          <a:p>
            <a:r>
              <a:rPr lang="zh-CN" altLang="en-US" sz="1400"/>
              <a:t>"D65"        &lt;whitePoint&gt;2.270,1.589&lt;/whitePoint&gt;</a:t>
            </a:r>
            <a:endParaRPr lang="zh-CN" altLang="en-US" sz="1400"/>
          </a:p>
          <a:p>
            <a:r>
              <a:rPr lang="zh-CN" altLang="en-US" sz="1400"/>
              <a:t>"</a:t>
            </a:r>
            <a:r>
              <a:rPr lang="en-US" altLang="zh-CN" sz="1400"/>
              <a:t>tl84</a:t>
            </a:r>
            <a:r>
              <a:rPr lang="zh-CN" altLang="en-US" sz="1400"/>
              <a:t>"</a:t>
            </a:r>
            <a:endParaRPr lang="zh-CN" altLang="en-US" sz="1400"/>
          </a:p>
          <a:p>
            <a:r>
              <a:rPr lang="zh-CN" altLang="en-US" sz="1400"/>
              <a:t>&lt;whitePoint&gt;1.864,2.352&lt;/whitePoint&gt;</a:t>
            </a:r>
            <a:endParaRPr lang="zh-CN" altLang="en-US" sz="1400"/>
          </a:p>
          <a:p>
            <a:r>
              <a:rPr lang="zh-CN" altLang="en-US" sz="1400"/>
              <a:t>"A"</a:t>
            </a:r>
            <a:endParaRPr lang="zh-CN" altLang="en-US" sz="1400"/>
          </a:p>
          <a:p>
            <a:r>
              <a:rPr lang="zh-CN" altLang="en-US" sz="1400"/>
              <a:t>&lt;whitePoint&gt;1.226,3.044&lt;/whitePoint&gt;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172085" y="4057015"/>
            <a:ext cx="25279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/>
              <a:t>32*32</a:t>
            </a:r>
            <a:r>
              <a:rPr lang="zh-CN" altLang="en-US" sz="1400"/>
              <a:t>个均值统计数据，去掉过暗和过亮的点后，在</a:t>
            </a:r>
            <a:r>
              <a:rPr lang="en-US" altLang="zh-CN" sz="1400"/>
              <a:t>r/g, b/g</a:t>
            </a:r>
            <a:r>
              <a:rPr lang="zh-CN" altLang="en-US" sz="1400"/>
              <a:t>平面上计算离标准光源位置的距离。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9926320" y="4120515"/>
            <a:ext cx="17246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/>
              <a:t>计算各个点属于哪一个</a:t>
            </a:r>
            <a:r>
              <a:rPr lang="en-US" altLang="zh-CN" sz="1400"/>
              <a:t>/</a:t>
            </a:r>
            <a:r>
              <a:rPr lang="zh-CN" altLang="en-US" sz="1400"/>
              <a:t>几个颜色区间。</a:t>
            </a:r>
            <a:endParaRPr lang="zh-CN" altLang="en-US" sz="1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0988" b="8873"/>
          <a:stretch>
            <a:fillRect/>
          </a:stretch>
        </p:blipFill>
        <p:spPr>
          <a:xfrm>
            <a:off x="1584325" y="1888490"/>
            <a:ext cx="4370705" cy="3547110"/>
          </a:xfrm>
          <a:prstGeom prst="rect">
            <a:avLst/>
          </a:prstGeom>
        </p:spPr>
      </p:pic>
      <p:pic>
        <p:nvPicPr>
          <p:cNvPr id="14" name="图片 13" descr="CAM1_[35579]_[2328_1744]_[172645_0693]_57563374.raw_0.579_0.4561_clip_draw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07845" y="1592580"/>
            <a:ext cx="5335270" cy="40043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/>
          <p:nvPr>
            <p:ph type="title"/>
          </p:nvPr>
        </p:nvSpPr>
        <p:spPr>
          <a:xfrm>
            <a:off x="332740" y="165735"/>
            <a:ext cx="9297035" cy="617855"/>
          </a:xfrm>
        </p:spPr>
        <p:txBody>
          <a:bodyPr/>
          <a:p>
            <a:r>
              <a:rPr lang="en-US" altLang="zh-CN">
                <a:sym typeface="+mn-ea"/>
              </a:rPr>
              <a:t>AWB</a:t>
            </a:r>
            <a:r>
              <a:rPr lang="zh-CN" altLang="en-US">
                <a:sym typeface="+mn-ea"/>
              </a:rPr>
              <a:t>过程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9710" y="1565275"/>
            <a:ext cx="8745855" cy="4076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调试方法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213360" y="2506345"/>
            <a:ext cx="3434080" cy="22739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/>
              <a:t>1.</a:t>
            </a:r>
            <a:r>
              <a:rPr lang="zh-CN" altLang="en-US" sz="1400"/>
              <a:t>调整各个颜色区域色温、色调偏移量；</a:t>
            </a:r>
            <a:endParaRPr lang="zh-CN" altLang="en-US" sz="1400"/>
          </a:p>
          <a:p>
            <a:r>
              <a:rPr lang="en-US" altLang="zh-CN" sz="1400"/>
              <a:t>2.</a:t>
            </a:r>
            <a:r>
              <a:rPr lang="zh-CN" altLang="en-US" sz="1400"/>
              <a:t>调整各个区域的顶点坐标位置；</a:t>
            </a:r>
            <a:endParaRPr lang="zh-CN" altLang="en-US" sz="1400"/>
          </a:p>
          <a:p>
            <a:r>
              <a:rPr lang="en-US" altLang="zh-CN" sz="1400"/>
              <a:t>3.</a:t>
            </a:r>
            <a:r>
              <a:rPr lang="zh-CN" altLang="en-US" sz="1400"/>
              <a:t>调整各个颜色区间的权重；</a:t>
            </a:r>
            <a:endParaRPr lang="zh-CN" altLang="en-US" sz="1400"/>
          </a:p>
          <a:p>
            <a:r>
              <a:rPr lang="en-US" altLang="zh-CN" sz="1400"/>
              <a:t>4.</a:t>
            </a:r>
            <a:r>
              <a:rPr lang="zh-CN" altLang="en-US" sz="1400">
                <a:solidFill>
                  <a:schemeClr val="tx1"/>
                </a:solidFill>
              </a:rPr>
              <a:t>调整各个色温的权重；</a:t>
            </a:r>
            <a:endParaRPr lang="zh-CN" altLang="en-US" sz="1400"/>
          </a:p>
          <a:p>
            <a:r>
              <a:rPr lang="en-US" altLang="zh-CN" sz="1400"/>
              <a:t>5.</a:t>
            </a:r>
            <a:r>
              <a:rPr lang="zh-CN" altLang="en-US" sz="1400"/>
              <a:t>增加新的标定色温；</a:t>
            </a:r>
            <a:endParaRPr lang="zh-CN" altLang="en-US" sz="1400"/>
          </a:p>
          <a:p>
            <a:r>
              <a:rPr lang="en-US" altLang="zh-CN" sz="1400"/>
              <a:t>6.</a:t>
            </a:r>
            <a:r>
              <a:rPr lang="zh-CN" altLang="en-US" sz="1400"/>
              <a:t>删除</a:t>
            </a:r>
            <a:r>
              <a:rPr lang="en-US" altLang="zh-CN" sz="1400"/>
              <a:t>/</a:t>
            </a:r>
            <a:r>
              <a:rPr lang="zh-CN" altLang="en-US" sz="1400"/>
              <a:t>替换现有标定色温；</a:t>
            </a:r>
            <a:endParaRPr lang="zh-CN" altLang="en-US" sz="1400"/>
          </a:p>
          <a:p>
            <a:r>
              <a:rPr lang="en-US" altLang="zh-CN" sz="1400"/>
              <a:t>7.</a:t>
            </a:r>
            <a:r>
              <a:rPr lang="zh-CN" altLang="en-US" sz="1400"/>
              <a:t>调整标准色温的坐标位置偏移量；</a:t>
            </a:r>
            <a:endParaRPr lang="zh-CN" altLang="en-US" sz="1400"/>
          </a:p>
          <a:p>
            <a:r>
              <a:rPr lang="en-US" sz="1400">
                <a:sym typeface="+mn-ea"/>
              </a:rPr>
              <a:t>8.</a:t>
            </a:r>
            <a:r>
              <a:rPr lang="zh-CN" altLang="en-US" sz="1400">
                <a:sym typeface="+mn-ea"/>
              </a:rPr>
              <a:t>新增</a:t>
            </a:r>
            <a:r>
              <a:rPr lang="en-US" altLang="zh-CN" sz="1400">
                <a:sym typeface="+mn-ea"/>
              </a:rPr>
              <a:t>/</a:t>
            </a:r>
            <a:r>
              <a:rPr lang="zh-CN" altLang="en-US" sz="1400">
                <a:sym typeface="+mn-ea"/>
              </a:rPr>
              <a:t>删除颜色区间；</a:t>
            </a:r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9.</a:t>
            </a:r>
            <a:r>
              <a:rPr lang="zh-CN" altLang="en-US" sz="1400">
                <a:sym typeface="+mn-ea"/>
              </a:rPr>
              <a:t>亮度分区调试；</a:t>
            </a:r>
            <a:endParaRPr lang="zh-CN" altLang="en-US" sz="1400">
              <a:sym typeface="+mn-ea"/>
            </a:endParaRPr>
          </a:p>
          <a:p>
            <a:endParaRPr lang="zh-CN" altLang="en-US" sz="1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18815" y="2223770"/>
            <a:ext cx="4963160" cy="2924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47710" y="1345565"/>
            <a:ext cx="2985770" cy="1651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338820" y="3921125"/>
            <a:ext cx="2994660" cy="1633855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>
            <p:custDataLst>
              <p:tags r:id="rId8"/>
            </p:custDataLst>
          </p:nvPr>
        </p:nvCxnSpPr>
        <p:spPr>
          <a:xfrm>
            <a:off x="9842500" y="3155315"/>
            <a:ext cx="3175" cy="60769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3935095" y="5304790"/>
            <a:ext cx="3434080" cy="92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其他厂商的较复杂的</a:t>
            </a:r>
            <a:r>
              <a:rPr lang="en-US" altLang="zh-CN" sz="1400"/>
              <a:t>AWB</a:t>
            </a:r>
            <a:r>
              <a:rPr lang="zh-CN" altLang="en-US" sz="1400"/>
              <a:t>算法，有</a:t>
            </a:r>
            <a:r>
              <a:rPr lang="en-US" altLang="zh-CN" sz="1400"/>
              <a:t>8</a:t>
            </a:r>
            <a:r>
              <a:rPr lang="zh-CN" altLang="en-US" sz="1400"/>
              <a:t>个亮度档位，对应</a:t>
            </a:r>
            <a:r>
              <a:rPr lang="en-US" altLang="zh-CN" sz="1400"/>
              <a:t>8</a:t>
            </a:r>
            <a:r>
              <a:rPr lang="zh-CN" altLang="en-US" sz="1400"/>
              <a:t>组调试参数。我们目前未按亮度区分。</a:t>
            </a:r>
            <a:endParaRPr lang="zh-CN" alt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case 1</a:t>
            </a:r>
            <a:endParaRPr lang="en-US" altLang="zh-CN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6155" y="1176020"/>
            <a:ext cx="2840990" cy="21310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64055" y="3350895"/>
            <a:ext cx="1178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天空偏灰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167" t="41206" r="62371" b="3333"/>
          <a:stretch>
            <a:fillRect/>
          </a:stretch>
        </p:blipFill>
        <p:spPr>
          <a:xfrm>
            <a:off x="4415790" y="1176020"/>
            <a:ext cx="2869565" cy="2141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42227" t="41079" r="28333" b="9381"/>
          <a:stretch>
            <a:fillRect/>
          </a:stretch>
        </p:blipFill>
        <p:spPr>
          <a:xfrm>
            <a:off x="8124190" y="1141730"/>
            <a:ext cx="2759075" cy="2216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50020" y="3361690"/>
            <a:ext cx="1178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统计分布</a:t>
            </a:r>
            <a:endParaRPr lang="zh-CN" altLang="en-US" sz="14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75823" t="28421"/>
          <a:stretch>
            <a:fillRect/>
          </a:stretch>
        </p:blipFill>
        <p:spPr>
          <a:xfrm>
            <a:off x="8888730" y="4067810"/>
            <a:ext cx="1407795" cy="198945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6604635" y="4493260"/>
            <a:ext cx="18980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蓝区过多，</a:t>
            </a:r>
            <a:r>
              <a:rPr lang="en-US" altLang="zh-CN" sz="1400"/>
              <a:t>b/g</a:t>
            </a:r>
            <a:r>
              <a:rPr lang="zh-CN" altLang="en-US" sz="1400"/>
              <a:t>很大，导致</a:t>
            </a:r>
            <a:r>
              <a:rPr lang="en-US" altLang="zh-CN" sz="1400"/>
              <a:t>bGain</a:t>
            </a:r>
            <a:r>
              <a:rPr lang="zh-CN" altLang="en-US" sz="1400"/>
              <a:t>小，估计色温偏大，蓝色分量小导致蓝色偏灰。</a:t>
            </a:r>
            <a:endParaRPr lang="zh-CN" altLang="en-US" sz="1400"/>
          </a:p>
        </p:txBody>
      </p:sp>
      <p:cxnSp>
        <p:nvCxnSpPr>
          <p:cNvPr id="22" name="直接箭头连接符 21"/>
          <p:cNvCxnSpPr/>
          <p:nvPr>
            <p:custDataLst>
              <p:tags r:id="rId8"/>
            </p:custDataLst>
          </p:nvPr>
        </p:nvCxnSpPr>
        <p:spPr>
          <a:xfrm flipH="1">
            <a:off x="6100445" y="4866640"/>
            <a:ext cx="45085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4357370" y="4493260"/>
            <a:ext cx="1790700" cy="778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/>
              <a:t>1.</a:t>
            </a:r>
            <a:r>
              <a:rPr lang="zh-CN" altLang="en-US" sz="1400"/>
              <a:t>调整蓝区色温、色调偏移量；</a:t>
            </a:r>
            <a:endParaRPr lang="zh-CN" altLang="en-US" sz="1400"/>
          </a:p>
          <a:p>
            <a:r>
              <a:rPr lang="en-US" altLang="zh-CN" sz="1400"/>
              <a:t>2.</a:t>
            </a:r>
            <a:r>
              <a:rPr lang="zh-CN" altLang="en-US" sz="1400"/>
              <a:t>调整蓝色区域的顶点坐标位置；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1003935" y="4028440"/>
            <a:ext cx="2571115" cy="2208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altLang="zh-CN" sz="14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50003"/>
          <a:stretch>
            <a:fillRect/>
          </a:stretch>
        </p:blipFill>
        <p:spPr>
          <a:xfrm>
            <a:off x="1065530" y="3929380"/>
            <a:ext cx="2552700" cy="190690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>
            <p:custDataLst>
              <p:tags r:id="rId13"/>
            </p:custDataLst>
          </p:nvPr>
        </p:nvCxnSpPr>
        <p:spPr>
          <a:xfrm flipH="1">
            <a:off x="3762375" y="4869815"/>
            <a:ext cx="45085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14"/>
            </p:custDataLst>
          </p:nvPr>
        </p:nvCxnSpPr>
        <p:spPr>
          <a:xfrm flipH="1">
            <a:off x="8437880" y="4872990"/>
            <a:ext cx="45085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15"/>
            </p:custDataLst>
          </p:nvPr>
        </p:nvCxnSpPr>
        <p:spPr>
          <a:xfrm>
            <a:off x="9559290" y="3688715"/>
            <a:ext cx="3175" cy="2889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6630" y="1003935"/>
            <a:ext cx="2819400" cy="2116455"/>
          </a:xfrm>
          <a:prstGeom prst="rect">
            <a:avLst/>
          </a:prstGeom>
        </p:spPr>
      </p:pic>
      <p:sp>
        <p:nvSpPr>
          <p:cNvPr id="5" name="标题 4"/>
          <p:cNvSpPr/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case 2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3023" t="39979" r="27052" b="12473"/>
          <a:stretch>
            <a:fillRect/>
          </a:stretch>
        </p:blipFill>
        <p:spPr>
          <a:xfrm>
            <a:off x="7776210" y="982345"/>
            <a:ext cx="2726055" cy="2190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1309" t="38593" r="61636" b="6275"/>
          <a:stretch>
            <a:fillRect/>
          </a:stretch>
        </p:blipFill>
        <p:spPr>
          <a:xfrm>
            <a:off x="4267835" y="1003935"/>
            <a:ext cx="2882900" cy="216852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943735" y="3248025"/>
            <a:ext cx="1178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整体</a:t>
            </a:r>
            <a:r>
              <a:rPr lang="zh-CN" altLang="en-US" sz="1400"/>
              <a:t>偏黄</a:t>
            </a:r>
            <a:endParaRPr lang="zh-CN" altLang="en-US" sz="1400"/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8797290" y="3248025"/>
            <a:ext cx="1178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统计分布</a:t>
            </a:r>
            <a:endParaRPr lang="zh-CN" altLang="en-US" sz="1400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6291580" y="4486275"/>
            <a:ext cx="18980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400"/>
              <a:t>场景较为复杂，包含天空、绿植、橙色建筑、灰色建筑，色温跨度很大</a:t>
            </a:r>
            <a:endParaRPr sz="1400"/>
          </a:p>
        </p:txBody>
      </p:sp>
      <p:cxnSp>
        <p:nvCxnSpPr>
          <p:cNvPr id="22" name="直接箭头连接符 21"/>
          <p:cNvCxnSpPr/>
          <p:nvPr>
            <p:custDataLst>
              <p:tags r:id="rId10"/>
            </p:custDataLst>
          </p:nvPr>
        </p:nvCxnSpPr>
        <p:spPr>
          <a:xfrm flipH="1">
            <a:off x="5787390" y="4859655"/>
            <a:ext cx="45085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4044315" y="4486275"/>
            <a:ext cx="1790700" cy="904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/>
              <a:t>1.</a:t>
            </a:r>
            <a:r>
              <a:rPr lang="zh-CN" altLang="en-US" sz="1400"/>
              <a:t>调整各个色区的权重；</a:t>
            </a:r>
            <a:endParaRPr lang="zh-CN" altLang="en-US" sz="1400"/>
          </a:p>
          <a:p>
            <a:r>
              <a:rPr lang="en-US" altLang="zh-CN" sz="1400"/>
              <a:t>2.</a:t>
            </a:r>
            <a:r>
              <a:rPr lang="zh-CN" altLang="en-US" sz="1400"/>
              <a:t>调整绿区、黄区的覆盖</a:t>
            </a:r>
            <a:r>
              <a:rPr lang="zh-CN" altLang="en-US" sz="1400"/>
              <a:t>范围；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690880" y="4021455"/>
            <a:ext cx="2571115" cy="2208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altLang="zh-CN" sz="1400"/>
          </a:p>
        </p:txBody>
      </p:sp>
      <p:cxnSp>
        <p:nvCxnSpPr>
          <p:cNvPr id="18" name="直接箭头连接符 17"/>
          <p:cNvCxnSpPr/>
          <p:nvPr>
            <p:custDataLst>
              <p:tags r:id="rId13"/>
            </p:custDataLst>
          </p:nvPr>
        </p:nvCxnSpPr>
        <p:spPr>
          <a:xfrm flipH="1">
            <a:off x="3449320" y="4862830"/>
            <a:ext cx="45085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14"/>
            </p:custDataLst>
          </p:nvPr>
        </p:nvCxnSpPr>
        <p:spPr>
          <a:xfrm flipH="1">
            <a:off x="8124825" y="4866005"/>
            <a:ext cx="45085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15"/>
            </p:custDataLst>
          </p:nvPr>
        </p:nvCxnSpPr>
        <p:spPr>
          <a:xfrm>
            <a:off x="9277985" y="3604260"/>
            <a:ext cx="3175" cy="2889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"/>
          <a:srcRect l="76898"/>
          <a:stretch>
            <a:fillRect/>
          </a:stretch>
        </p:blipFill>
        <p:spPr>
          <a:xfrm>
            <a:off x="8733790" y="3942715"/>
            <a:ext cx="1145540" cy="25082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l="50003"/>
          <a:stretch>
            <a:fillRect/>
          </a:stretch>
        </p:blipFill>
        <p:spPr>
          <a:xfrm>
            <a:off x="552450" y="3820160"/>
            <a:ext cx="2808605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371850" y="2951480"/>
            <a:ext cx="3479800" cy="2601595"/>
          </a:xfrm>
          <a:prstGeom prst="rect">
            <a:avLst/>
          </a:prstGeom>
          <a:solidFill>
            <a:srgbClr val="BBE0E3"/>
          </a:solidFill>
          <a:ln w="12700" cap="flat" cmpd="sng" algn="ctr">
            <a:solidFill>
              <a:srgbClr val="BBE0E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395605" y="2952115"/>
            <a:ext cx="2376170" cy="2601595"/>
          </a:xfrm>
          <a:prstGeom prst="rect">
            <a:avLst/>
          </a:prstGeom>
          <a:solidFill>
            <a:srgbClr val="BBE0E3"/>
          </a:solidFill>
          <a:ln w="12700" cap="flat" cmpd="sng" algn="ctr">
            <a:solidFill>
              <a:srgbClr val="BBE0E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71850" y="3068320"/>
            <a:ext cx="3434080" cy="2418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200"/>
              <a:t>1.</a:t>
            </a:r>
            <a:r>
              <a:rPr lang="zh-CN" altLang="en-US" sz="1200"/>
              <a:t>调整各个颜色区域色温偏移量；</a:t>
            </a:r>
            <a:endParaRPr lang="zh-CN" altLang="en-US" sz="1200"/>
          </a:p>
          <a:p>
            <a:r>
              <a:rPr lang="en-US" altLang="zh-CN" sz="1200"/>
              <a:t>2.</a:t>
            </a:r>
            <a:r>
              <a:rPr lang="zh-CN" altLang="en-US" sz="1200"/>
              <a:t>调整各个颜色区域的顶点坐标位置；</a:t>
            </a:r>
            <a:endParaRPr lang="zh-CN" altLang="en-US" sz="1200"/>
          </a:p>
          <a:p>
            <a:r>
              <a:rPr lang="en-US" altLang="zh-CN" sz="1200"/>
              <a:t>3.</a:t>
            </a:r>
            <a:r>
              <a:rPr lang="zh-CN" altLang="en-US" sz="1200"/>
              <a:t>调整各个颜色区的权重；</a:t>
            </a:r>
            <a:endParaRPr lang="zh-CN" altLang="en-US" sz="1200"/>
          </a:p>
          <a:p>
            <a:r>
              <a:rPr lang="en-US" altLang="zh-CN" sz="1200"/>
              <a:t>4.</a:t>
            </a:r>
            <a:r>
              <a:rPr lang="zh-CN" altLang="en-US" sz="1200">
                <a:solidFill>
                  <a:srgbClr val="000000"/>
                </a:solidFill>
              </a:rPr>
              <a:t>调整各个标定色温的权重；</a:t>
            </a:r>
            <a:endParaRPr lang="zh-CN" altLang="en-US" sz="1200"/>
          </a:p>
          <a:p>
            <a:r>
              <a:rPr lang="en-US" altLang="zh-CN" sz="1200"/>
              <a:t>5.</a:t>
            </a:r>
            <a:r>
              <a:rPr lang="zh-CN" altLang="en-US" sz="1200"/>
              <a:t>增加新的标定色温；</a:t>
            </a:r>
            <a:endParaRPr lang="zh-CN" altLang="en-US" sz="1200"/>
          </a:p>
          <a:p>
            <a:r>
              <a:rPr lang="en-US" altLang="zh-CN" sz="1200"/>
              <a:t>6.</a:t>
            </a:r>
            <a:r>
              <a:rPr lang="zh-CN" altLang="en-US" sz="1200"/>
              <a:t>删除</a:t>
            </a:r>
            <a:r>
              <a:rPr lang="en-US" altLang="zh-CN" sz="1200"/>
              <a:t>/</a:t>
            </a:r>
            <a:r>
              <a:rPr lang="zh-CN" altLang="en-US" sz="1200"/>
              <a:t>替换现有标定色温；</a:t>
            </a:r>
            <a:endParaRPr lang="zh-CN" altLang="en-US" sz="1200"/>
          </a:p>
          <a:p>
            <a:r>
              <a:rPr lang="en-US" altLang="zh-CN" sz="1200"/>
              <a:t>7.</a:t>
            </a:r>
            <a:r>
              <a:rPr lang="zh-CN" altLang="en-US" sz="1200"/>
              <a:t>调整标准色温的坐标位置偏移量；</a:t>
            </a:r>
            <a:endParaRPr lang="zh-CN" altLang="en-US" sz="1200"/>
          </a:p>
          <a:p>
            <a:r>
              <a:rPr lang="en-US" sz="1200">
                <a:sym typeface="宋体" panose="02010600030101010101" pitchFamily="2" charset="-122"/>
              </a:rPr>
              <a:t>8.</a:t>
            </a:r>
            <a:r>
              <a:rPr lang="zh-CN" altLang="en-US" sz="1200">
                <a:sym typeface="宋体" panose="02010600030101010101" pitchFamily="2" charset="-122"/>
              </a:rPr>
              <a:t>新增颜色区；</a:t>
            </a:r>
            <a:endParaRPr lang="zh-CN" altLang="en-US" sz="1200">
              <a:sym typeface="宋体" panose="02010600030101010101" pitchFamily="2" charset="-122"/>
            </a:endParaRPr>
          </a:p>
          <a:p>
            <a:r>
              <a:rPr lang="en-US" altLang="zh-CN" sz="1200">
                <a:sym typeface="宋体" panose="02010600030101010101" pitchFamily="2" charset="-122"/>
              </a:rPr>
              <a:t>9.</a:t>
            </a:r>
            <a:r>
              <a:rPr lang="zh-CN" altLang="en-US" sz="1200">
                <a:sym typeface="宋体" panose="02010600030101010101" pitchFamily="2" charset="-122"/>
              </a:rPr>
              <a:t>删除</a:t>
            </a:r>
            <a:r>
              <a:rPr lang="en-US" altLang="zh-CN" sz="1200">
                <a:sym typeface="宋体" panose="02010600030101010101" pitchFamily="2" charset="-122"/>
              </a:rPr>
              <a:t>/</a:t>
            </a:r>
            <a:r>
              <a:rPr lang="zh-CN" altLang="en-US" sz="1200">
                <a:sym typeface="宋体" panose="02010600030101010101" pitchFamily="2" charset="-122"/>
              </a:rPr>
              <a:t>替换现有颜色区；</a:t>
            </a:r>
            <a:endParaRPr lang="zh-CN" altLang="en-US" sz="1200">
              <a:sym typeface="宋体" panose="02010600030101010101" pitchFamily="2" charset="-122"/>
            </a:endParaRPr>
          </a:p>
          <a:p>
            <a:r>
              <a:rPr lang="en-US" altLang="zh-CN" sz="1200">
                <a:sym typeface="宋体" panose="02010600030101010101" pitchFamily="2" charset="-122"/>
              </a:rPr>
              <a:t>10.</a:t>
            </a:r>
            <a:r>
              <a:rPr lang="zh-CN" altLang="en-US" sz="1200">
                <a:sym typeface="宋体" panose="02010600030101010101" pitchFamily="2" charset="-122"/>
              </a:rPr>
              <a:t>精细的</a:t>
            </a:r>
            <a:r>
              <a:rPr lang="en-US" altLang="zh-CN" sz="1200">
                <a:sym typeface="宋体" panose="02010600030101010101" pitchFamily="2" charset="-122"/>
              </a:rPr>
              <a:t>2dlut </a:t>
            </a:r>
            <a:r>
              <a:rPr lang="zh-CN" altLang="en-US" sz="1200">
                <a:sym typeface="宋体" panose="02010600030101010101" pitchFamily="2" charset="-122"/>
              </a:rPr>
              <a:t>调整倾向性；</a:t>
            </a:r>
            <a:endParaRPr lang="zh-CN" altLang="en-US" sz="1200">
              <a:sym typeface="宋体" panose="02010600030101010101" pitchFamily="2" charset="-122"/>
            </a:endParaRPr>
          </a:p>
          <a:p>
            <a:r>
              <a:rPr lang="en-US" altLang="zh-CN" sz="1200">
                <a:sym typeface="宋体" panose="02010600030101010101" pitchFamily="2" charset="-122"/>
              </a:rPr>
              <a:t>11.</a:t>
            </a:r>
            <a:r>
              <a:rPr lang="zh-CN" altLang="en-US" sz="1200">
                <a:sym typeface="宋体" panose="02010600030101010101" pitchFamily="2" charset="-122"/>
              </a:rPr>
              <a:t>若干个可判断为特定场景的参数组合；</a:t>
            </a:r>
            <a:endParaRPr lang="zh-CN" altLang="en-US" sz="1200">
              <a:sym typeface="宋体" panose="02010600030101010101" pitchFamily="2" charset="-122"/>
            </a:endParaRPr>
          </a:p>
          <a:p>
            <a:r>
              <a:rPr lang="en-US" altLang="zh-CN" sz="1200">
                <a:sym typeface="宋体" panose="02010600030101010101" pitchFamily="2" charset="-122"/>
              </a:rPr>
              <a:t>12.</a:t>
            </a:r>
            <a:r>
              <a:rPr lang="zh-CN" altLang="en-US" sz="1200">
                <a:sym typeface="宋体" panose="02010600030101010101" pitchFamily="2" charset="-122"/>
              </a:rPr>
              <a:t>亮度分区调试，每个亮度等级维护一组</a:t>
            </a:r>
            <a:r>
              <a:rPr lang="en-US" altLang="zh-CN" sz="1200">
                <a:sym typeface="宋体" panose="02010600030101010101" pitchFamily="2" charset="-122"/>
              </a:rPr>
              <a:t>1-11</a:t>
            </a:r>
            <a:r>
              <a:rPr lang="zh-CN" altLang="en-US" sz="1200">
                <a:sym typeface="宋体" panose="02010600030101010101" pitchFamily="2" charset="-122"/>
              </a:rPr>
              <a:t>的调试参数。</a:t>
            </a:r>
            <a:endParaRPr lang="zh-CN" altLang="en-US" sz="1200">
              <a:sym typeface="宋体" panose="02010600030101010101" pitchFamily="2" charset="-122"/>
            </a:endParaRPr>
          </a:p>
          <a:p>
            <a:endParaRPr lang="zh-CN" altLang="en-US" sz="1200">
              <a:sym typeface="宋体" panose="02010600030101010101" pitchFamily="2" charset="-122"/>
            </a:endParaRPr>
          </a:p>
        </p:txBody>
      </p:sp>
      <p:sp>
        <p:nvSpPr>
          <p:cNvPr id="9" name="右箭头 8"/>
          <p:cNvSpPr/>
          <p:nvPr>
            <p:custDataLst>
              <p:tags r:id="rId4"/>
            </p:custDataLst>
          </p:nvPr>
        </p:nvSpPr>
        <p:spPr>
          <a:xfrm>
            <a:off x="2915920" y="4148455"/>
            <a:ext cx="339725" cy="213360"/>
          </a:xfrm>
          <a:prstGeom prst="rightArrow">
            <a:avLst/>
          </a:prstGeom>
          <a:solidFill>
            <a:srgbClr val="BBE0E3"/>
          </a:solidFill>
          <a:ln w="12700" cap="flat" cmpd="sng" algn="ctr">
            <a:solidFill>
              <a:srgbClr val="BBE0E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4308475" y="5660390"/>
            <a:ext cx="1755775" cy="27559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p>
            <a:pPr algn="ctr"/>
            <a:r>
              <a:rPr lang="zh-CN" sz="1200" b="1"/>
              <a:t>目标算法可调试内容</a:t>
            </a:r>
            <a:endParaRPr lang="zh-CN" sz="1200" b="1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683260" y="5660390"/>
            <a:ext cx="1755775" cy="27559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p>
            <a:pPr algn="ctr"/>
            <a:r>
              <a:rPr lang="zh-CN" sz="1200" b="1"/>
              <a:t>现有算法可调试内容</a:t>
            </a:r>
            <a:endParaRPr lang="zh-CN" sz="1200" b="1"/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611505" y="3788410"/>
            <a:ext cx="2245360" cy="1001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/>
              <a:t>1.</a:t>
            </a:r>
            <a:r>
              <a:rPr lang="zh-CN" altLang="en-US" sz="1200">
                <a:solidFill>
                  <a:srgbClr val="000000"/>
                </a:solidFill>
              </a:rPr>
              <a:t>调整各个标定色温的权重；</a:t>
            </a:r>
            <a:endParaRPr lang="zh-CN" altLang="en-US" sz="1200"/>
          </a:p>
          <a:p>
            <a:r>
              <a:rPr lang="en-US" altLang="zh-CN" sz="1200"/>
              <a:t>2.</a:t>
            </a:r>
            <a:r>
              <a:rPr lang="zh-CN" altLang="en-US" sz="1200"/>
              <a:t>增加</a:t>
            </a:r>
            <a:r>
              <a:rPr lang="zh-CN" altLang="en-US" sz="1200">
                <a:sym typeface="宋体" panose="02010600030101010101" pitchFamily="2" charset="-122"/>
              </a:rPr>
              <a:t>标定色温；</a:t>
            </a:r>
            <a:endParaRPr lang="zh-CN" altLang="en-US" sz="1200"/>
          </a:p>
          <a:p>
            <a:r>
              <a:rPr lang="en-US" altLang="zh-CN" sz="1200">
                <a:sym typeface="宋体" panose="02010600030101010101" pitchFamily="2" charset="-122"/>
              </a:rPr>
              <a:t>3.2dlut </a:t>
            </a:r>
            <a:r>
              <a:rPr lang="zh-CN" altLang="en-US" sz="1200">
                <a:sym typeface="宋体" panose="02010600030101010101" pitchFamily="2" charset="-122"/>
              </a:rPr>
              <a:t>调整倾向性。</a:t>
            </a:r>
            <a:endParaRPr lang="zh-CN" altLang="en-US" sz="1200">
              <a:sym typeface="宋体" panose="02010600030101010101" pitchFamily="2" charset="-122"/>
            </a:endParaRPr>
          </a:p>
          <a:p>
            <a:endParaRPr lang="zh-CN" altLang="en-US" sz="1200">
              <a:sym typeface="宋体" panose="02010600030101010101" pitchFamily="2" charset="-122"/>
            </a:endParaRPr>
          </a:p>
          <a:p>
            <a:endParaRPr lang="zh-CN" altLang="en-US" sz="1200"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PP_MARK_KEY" val="8354a0f9-105c-4418-b9d9-6cfd5b9e3a3d"/>
  <p:tag name="COMMONDATA" val="eyJoZGlkIjoiMWM4Y2Y1NmYyYWU5ZjRmMGE1MWY1ZDU1ZjNjNzA2OWI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962</Words>
  <Application>WPS 演示</Application>
  <PresentationFormat>Widescreen</PresentationFormat>
  <Paragraphs>98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Arial</vt:lpstr>
      <vt:lpstr>宋体</vt:lpstr>
      <vt:lpstr>Wingdings</vt:lpstr>
      <vt:lpstr>Calibri</vt:lpstr>
      <vt:lpstr>微软雅黑</vt:lpstr>
      <vt:lpstr>Arial Unicode MS</vt:lpstr>
      <vt:lpstr>回顾</vt:lpstr>
      <vt:lpstr>AWB算法-v0.1</vt:lpstr>
      <vt:lpstr>基本假设</vt:lpstr>
      <vt:lpstr>AWB过程</vt:lpstr>
      <vt:lpstr>AWB过程</vt:lpstr>
      <vt:lpstr>调试方法</vt:lpstr>
      <vt:lpstr>case 1</vt:lpstr>
      <vt:lpstr>case 2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Clip影响分析</dc:title>
  <dc:creator>张睿</dc:creator>
  <cp:lastModifiedBy>邹卓良</cp:lastModifiedBy>
  <cp:revision>421</cp:revision>
  <dcterms:created xsi:type="dcterms:W3CDTF">2023-03-15T07:31:00Z</dcterms:created>
  <dcterms:modified xsi:type="dcterms:W3CDTF">2023-10-17T05:39:23Z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1261A53D072D4ECEBACCB01323F2CEE7</vt:lpwstr>
  </property>
  <property fmtid="{D5CDD505-2E9C-101B-9397-08002B2CF9AE}" pid="3" name="KSOProductBuildVer">
    <vt:lpwstr>2052-11.1.0.14036</vt:lpwstr>
  </property>
</Properties>
</file>